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97B91-B27E-4DF1-8AA3-83D986710086}" v="613" dt="2024-11-10T22:09:01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2877-B171-4A40-9DA4-D4699984D4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19B648-052D-4D3E-8F3A-94CF0CE38563}">
      <dgm:prSet/>
      <dgm:spPr/>
      <dgm:t>
        <a:bodyPr/>
        <a:lstStyle/>
        <a:p>
          <a:r>
            <a:rPr lang="en-US" i="0" baseline="0" dirty="0"/>
            <a:t>Rise in home cooking:</a:t>
          </a:r>
          <a:endParaRPr lang="en-US" dirty="0"/>
        </a:p>
      </dgm:t>
    </dgm:pt>
    <dgm:pt modelId="{F4529EAF-175A-4CF0-9DC9-198C63A29EFB}" type="parTrans" cxnId="{A974E340-5720-4357-98AC-9F08072DC889}">
      <dgm:prSet/>
      <dgm:spPr/>
      <dgm:t>
        <a:bodyPr/>
        <a:lstStyle/>
        <a:p>
          <a:endParaRPr lang="en-US"/>
        </a:p>
      </dgm:t>
    </dgm:pt>
    <dgm:pt modelId="{467699F0-F644-49AA-A490-5F22D6B2DFCE}" type="sibTrans" cxnId="{A974E340-5720-4357-98AC-9F08072DC889}">
      <dgm:prSet/>
      <dgm:spPr/>
      <dgm:t>
        <a:bodyPr/>
        <a:lstStyle/>
        <a:p>
          <a:endParaRPr lang="en-US"/>
        </a:p>
      </dgm:t>
    </dgm:pt>
    <dgm:pt modelId="{6D636AC1-E228-4562-82E4-8A63CDCF7E52}">
      <dgm:prSet/>
      <dgm:spPr/>
      <dgm:t>
        <a:bodyPr/>
        <a:lstStyle/>
        <a:p>
          <a:r>
            <a:rPr lang="en-US" dirty="0"/>
            <a:t>A</a:t>
          </a:r>
          <a:r>
            <a:rPr lang="en-US" i="0" baseline="0" dirty="0"/>
            <a:t> 4% increase among educated women and a 14% increase among men [1].</a:t>
          </a:r>
          <a:endParaRPr lang="en-US" dirty="0"/>
        </a:p>
      </dgm:t>
    </dgm:pt>
    <dgm:pt modelId="{8ECC8F72-90E9-4B17-A0AC-DDBA8493D25E}" type="parTrans" cxnId="{40C7728D-B2DE-4557-86D6-79A755B281A7}">
      <dgm:prSet/>
      <dgm:spPr/>
      <dgm:t>
        <a:bodyPr/>
        <a:lstStyle/>
        <a:p>
          <a:endParaRPr lang="en-US"/>
        </a:p>
      </dgm:t>
    </dgm:pt>
    <dgm:pt modelId="{C40A30BC-EBB0-4B0C-A84F-4E9BD61E0AAB}" type="sibTrans" cxnId="{40C7728D-B2DE-4557-86D6-79A755B281A7}">
      <dgm:prSet/>
      <dgm:spPr/>
      <dgm:t>
        <a:bodyPr/>
        <a:lstStyle/>
        <a:p>
          <a:endParaRPr lang="en-US"/>
        </a:p>
      </dgm:t>
    </dgm:pt>
    <dgm:pt modelId="{8924E7C8-89A3-4F42-8177-AEBD3F290B6A}">
      <dgm:prSet/>
      <dgm:spPr/>
      <dgm:t>
        <a:bodyPr/>
        <a:lstStyle/>
        <a:p>
          <a:r>
            <a:rPr lang="en-US" i="0" baseline="0" dirty="0"/>
            <a:t>Home cooking increased by 42%, with 60% continuing this habit post-lockdown [2].</a:t>
          </a:r>
          <a:endParaRPr lang="en-US" dirty="0"/>
        </a:p>
      </dgm:t>
    </dgm:pt>
    <dgm:pt modelId="{D1954C89-30E7-4038-B741-07AF9FACB691}" type="parTrans" cxnId="{A9CE9DF7-442D-4ECB-B77D-A703E7345D34}">
      <dgm:prSet/>
      <dgm:spPr/>
      <dgm:t>
        <a:bodyPr/>
        <a:lstStyle/>
        <a:p>
          <a:endParaRPr lang="en-US"/>
        </a:p>
      </dgm:t>
    </dgm:pt>
    <dgm:pt modelId="{1415C2DE-881F-4536-9602-06A00D1CCB45}" type="sibTrans" cxnId="{A9CE9DF7-442D-4ECB-B77D-A703E7345D34}">
      <dgm:prSet/>
      <dgm:spPr/>
      <dgm:t>
        <a:bodyPr/>
        <a:lstStyle/>
        <a:p>
          <a:endParaRPr lang="en-US"/>
        </a:p>
      </dgm:t>
    </dgm:pt>
    <dgm:pt modelId="{78024BC8-D111-4F73-A223-E92A0D0F60C1}">
      <dgm:prSet/>
      <dgm:spPr/>
      <dgm:t>
        <a:bodyPr/>
        <a:lstStyle/>
        <a:p>
          <a:r>
            <a:rPr lang="en-US" i="0" baseline="0"/>
            <a:t>Takeaways as a common alternative:</a:t>
          </a:r>
          <a:endParaRPr lang="en-US"/>
        </a:p>
      </dgm:t>
    </dgm:pt>
    <dgm:pt modelId="{83737079-2AED-47C1-A8A3-F9DACC37259D}" type="parTrans" cxnId="{EB44200F-B9F1-46BE-A342-DF92B0B3B413}">
      <dgm:prSet/>
      <dgm:spPr/>
      <dgm:t>
        <a:bodyPr/>
        <a:lstStyle/>
        <a:p>
          <a:endParaRPr lang="en-US"/>
        </a:p>
      </dgm:t>
    </dgm:pt>
    <dgm:pt modelId="{7C0599CF-6A77-43A2-AB23-7209E59CA402}" type="sibTrans" cxnId="{EB44200F-B9F1-46BE-A342-DF92B0B3B413}">
      <dgm:prSet/>
      <dgm:spPr/>
      <dgm:t>
        <a:bodyPr/>
        <a:lstStyle/>
        <a:p>
          <a:endParaRPr lang="en-US"/>
        </a:p>
      </dgm:t>
    </dgm:pt>
    <dgm:pt modelId="{67A3AECC-3D87-4965-90F6-365D0037232D}">
      <dgm:prSet/>
      <dgm:spPr/>
      <dgm:t>
        <a:bodyPr/>
        <a:lstStyle/>
        <a:p>
          <a:r>
            <a:rPr lang="en-US" i="0" baseline="0"/>
            <a:t>Higher consumption in higher-income households [3].</a:t>
          </a:r>
          <a:endParaRPr lang="en-US"/>
        </a:p>
      </dgm:t>
    </dgm:pt>
    <dgm:pt modelId="{58ED62CA-80B4-4F22-A420-154FC057FC43}" type="parTrans" cxnId="{9F1F766D-A9E1-4285-B497-0D28AC97C312}">
      <dgm:prSet/>
      <dgm:spPr/>
      <dgm:t>
        <a:bodyPr/>
        <a:lstStyle/>
        <a:p>
          <a:endParaRPr lang="en-US"/>
        </a:p>
      </dgm:t>
    </dgm:pt>
    <dgm:pt modelId="{7AD7B6CE-5B09-4859-84DA-A776CC077381}" type="sibTrans" cxnId="{9F1F766D-A9E1-4285-B497-0D28AC97C312}">
      <dgm:prSet/>
      <dgm:spPr/>
      <dgm:t>
        <a:bodyPr/>
        <a:lstStyle/>
        <a:p>
          <a:endParaRPr lang="en-US"/>
        </a:p>
      </dgm:t>
    </dgm:pt>
    <dgm:pt modelId="{E1F3EABF-5D6B-4E71-8936-FBD672905530}">
      <dgm:prSet/>
      <dgm:spPr/>
      <dgm:t>
        <a:bodyPr/>
        <a:lstStyle/>
        <a:p>
          <a:r>
            <a:rPr lang="en-US" i="0" baseline="0"/>
            <a:t>New Zealand show takeaways have high energy content and low nutritional quality[4].</a:t>
          </a:r>
          <a:endParaRPr lang="en-US"/>
        </a:p>
      </dgm:t>
    </dgm:pt>
    <dgm:pt modelId="{2A0FE961-2954-4EA5-A566-B2C6268D3F22}" type="parTrans" cxnId="{4A09DB47-E79B-4C58-8804-86A1B8342F32}">
      <dgm:prSet/>
      <dgm:spPr/>
      <dgm:t>
        <a:bodyPr/>
        <a:lstStyle/>
        <a:p>
          <a:endParaRPr lang="en-US"/>
        </a:p>
      </dgm:t>
    </dgm:pt>
    <dgm:pt modelId="{AE177CA6-462F-4CD4-B8A2-900B5060E547}" type="sibTrans" cxnId="{4A09DB47-E79B-4C58-8804-86A1B8342F32}">
      <dgm:prSet/>
      <dgm:spPr/>
      <dgm:t>
        <a:bodyPr/>
        <a:lstStyle/>
        <a:p>
          <a:endParaRPr lang="en-US"/>
        </a:p>
      </dgm:t>
    </dgm:pt>
    <dgm:pt modelId="{9CF278FE-C981-4D9E-AFE8-32BB453207E3}">
      <dgm:prSet/>
      <dgm:spPr/>
      <dgm:t>
        <a:bodyPr/>
        <a:lstStyle/>
        <a:p>
          <a:r>
            <a:rPr lang="en-US" i="0" baseline="0"/>
            <a:t>Cultural importance of home cooking in Ireland:</a:t>
          </a:r>
          <a:endParaRPr lang="en-US"/>
        </a:p>
      </dgm:t>
    </dgm:pt>
    <dgm:pt modelId="{40E61092-C130-4B17-B16A-B976EC007DEE}" type="parTrans" cxnId="{C0D3D9BC-B36A-4A05-AE14-827EBF660955}">
      <dgm:prSet/>
      <dgm:spPr/>
      <dgm:t>
        <a:bodyPr/>
        <a:lstStyle/>
        <a:p>
          <a:endParaRPr lang="en-US"/>
        </a:p>
      </dgm:t>
    </dgm:pt>
    <dgm:pt modelId="{9A078154-C752-4121-8EC0-9370420B7823}" type="sibTrans" cxnId="{C0D3D9BC-B36A-4A05-AE14-827EBF660955}">
      <dgm:prSet/>
      <dgm:spPr/>
      <dgm:t>
        <a:bodyPr/>
        <a:lstStyle/>
        <a:p>
          <a:endParaRPr lang="en-US"/>
        </a:p>
      </dgm:t>
    </dgm:pt>
    <dgm:pt modelId="{9F87963D-D4E5-4932-827E-EBCAC6E334B3}">
      <dgm:prSet/>
      <dgm:spPr/>
      <dgm:t>
        <a:bodyPr/>
        <a:lstStyle/>
        <a:p>
          <a:r>
            <a:rPr lang="en-US" i="0" baseline="0"/>
            <a:t>75% of Irish parents learned cooking skills from their mother [5].</a:t>
          </a:r>
          <a:endParaRPr lang="en-US"/>
        </a:p>
      </dgm:t>
    </dgm:pt>
    <dgm:pt modelId="{259395DB-D6B9-41A1-8BFE-5883AC8A93AC}" type="parTrans" cxnId="{92918F4C-2C89-4399-A2C0-9A8FC0D3CBB5}">
      <dgm:prSet/>
      <dgm:spPr/>
      <dgm:t>
        <a:bodyPr/>
        <a:lstStyle/>
        <a:p>
          <a:endParaRPr lang="en-US"/>
        </a:p>
      </dgm:t>
    </dgm:pt>
    <dgm:pt modelId="{93CC3091-B600-4A66-9FCA-A89D491B7030}" type="sibTrans" cxnId="{92918F4C-2C89-4399-A2C0-9A8FC0D3CBB5}">
      <dgm:prSet/>
      <dgm:spPr/>
      <dgm:t>
        <a:bodyPr/>
        <a:lstStyle/>
        <a:p>
          <a:endParaRPr lang="en-US"/>
        </a:p>
      </dgm:t>
    </dgm:pt>
    <dgm:pt modelId="{8B2DCDB4-3254-4736-965D-910D7DC0D86A}">
      <dgm:prSet/>
      <dgm:spPr/>
      <dgm:t>
        <a:bodyPr/>
        <a:lstStyle/>
        <a:p>
          <a:r>
            <a:rPr lang="en-US" i="0" baseline="0"/>
            <a:t>Home cooking connects families to their food [6].</a:t>
          </a:r>
          <a:endParaRPr lang="en-US"/>
        </a:p>
      </dgm:t>
    </dgm:pt>
    <dgm:pt modelId="{A4AC331D-CE0C-46A4-93D6-754FD7B96024}" type="parTrans" cxnId="{551A2AC6-123E-44C0-9504-3E88E4EDBBA1}">
      <dgm:prSet/>
      <dgm:spPr/>
      <dgm:t>
        <a:bodyPr/>
        <a:lstStyle/>
        <a:p>
          <a:endParaRPr lang="en-US"/>
        </a:p>
      </dgm:t>
    </dgm:pt>
    <dgm:pt modelId="{1C3755A8-0558-4DB4-BA8F-93E391060833}" type="sibTrans" cxnId="{551A2AC6-123E-44C0-9504-3E88E4EDBBA1}">
      <dgm:prSet/>
      <dgm:spPr/>
      <dgm:t>
        <a:bodyPr/>
        <a:lstStyle/>
        <a:p>
          <a:endParaRPr lang="en-US"/>
        </a:p>
      </dgm:t>
    </dgm:pt>
    <dgm:pt modelId="{695CBA20-C279-4C51-906F-3DE24F55AC04}" type="pres">
      <dgm:prSet presAssocID="{D9D72877-B171-4A40-9DA4-D4699984D4E8}" presName="root" presStyleCnt="0">
        <dgm:presLayoutVars>
          <dgm:dir/>
          <dgm:resizeHandles val="exact"/>
        </dgm:presLayoutVars>
      </dgm:prSet>
      <dgm:spPr/>
    </dgm:pt>
    <dgm:pt modelId="{90970C07-EA95-4A2D-847D-D4DC0554C876}" type="pres">
      <dgm:prSet presAssocID="{1A19B648-052D-4D3E-8F3A-94CF0CE38563}" presName="compNode" presStyleCnt="0"/>
      <dgm:spPr/>
    </dgm:pt>
    <dgm:pt modelId="{DE8CA681-F702-4D76-A5AF-F78AD10FC9B0}" type="pres">
      <dgm:prSet presAssocID="{1A19B648-052D-4D3E-8F3A-94CF0CE38563}" presName="bgRect" presStyleLbl="bgShp" presStyleIdx="0" presStyleCnt="3"/>
      <dgm:spPr/>
    </dgm:pt>
    <dgm:pt modelId="{078F74D9-3790-4D79-849D-1A0812E1CC0E}" type="pres">
      <dgm:prSet presAssocID="{1A19B648-052D-4D3E-8F3A-94CF0CE385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C35D91A0-6D85-4F4C-84D2-8D0DEBE41D6A}" type="pres">
      <dgm:prSet presAssocID="{1A19B648-052D-4D3E-8F3A-94CF0CE38563}" presName="spaceRect" presStyleCnt="0"/>
      <dgm:spPr/>
    </dgm:pt>
    <dgm:pt modelId="{5A5CC68F-105D-404C-B30B-764FC0383F13}" type="pres">
      <dgm:prSet presAssocID="{1A19B648-052D-4D3E-8F3A-94CF0CE38563}" presName="parTx" presStyleLbl="revTx" presStyleIdx="0" presStyleCnt="6">
        <dgm:presLayoutVars>
          <dgm:chMax val="0"/>
          <dgm:chPref val="0"/>
        </dgm:presLayoutVars>
      </dgm:prSet>
      <dgm:spPr/>
    </dgm:pt>
    <dgm:pt modelId="{F6A76CEC-2FB8-4B19-AAE1-EBEE418EA71F}" type="pres">
      <dgm:prSet presAssocID="{1A19B648-052D-4D3E-8F3A-94CF0CE38563}" presName="desTx" presStyleLbl="revTx" presStyleIdx="1" presStyleCnt="6">
        <dgm:presLayoutVars/>
      </dgm:prSet>
      <dgm:spPr/>
    </dgm:pt>
    <dgm:pt modelId="{47E976F6-019E-48A6-A13A-C3E91F1698BB}" type="pres">
      <dgm:prSet presAssocID="{467699F0-F644-49AA-A490-5F22D6B2DFCE}" presName="sibTrans" presStyleCnt="0"/>
      <dgm:spPr/>
    </dgm:pt>
    <dgm:pt modelId="{4A435B91-9110-4B23-91D1-448E31812903}" type="pres">
      <dgm:prSet presAssocID="{78024BC8-D111-4F73-A223-E92A0D0F60C1}" presName="compNode" presStyleCnt="0"/>
      <dgm:spPr/>
    </dgm:pt>
    <dgm:pt modelId="{115892E9-E896-4A6E-85CC-1C1A860D7103}" type="pres">
      <dgm:prSet presAssocID="{78024BC8-D111-4F73-A223-E92A0D0F60C1}" presName="bgRect" presStyleLbl="bgShp" presStyleIdx="1" presStyleCnt="3"/>
      <dgm:spPr/>
    </dgm:pt>
    <dgm:pt modelId="{532685D6-15AB-4643-B259-BBFE72F3DF7C}" type="pres">
      <dgm:prSet presAssocID="{78024BC8-D111-4F73-A223-E92A0D0F60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4F5B572-6C9D-4D05-A306-8CE23655D493}" type="pres">
      <dgm:prSet presAssocID="{78024BC8-D111-4F73-A223-E92A0D0F60C1}" presName="spaceRect" presStyleCnt="0"/>
      <dgm:spPr/>
    </dgm:pt>
    <dgm:pt modelId="{CBE660AC-40D5-43B4-9AFA-602E64F455CC}" type="pres">
      <dgm:prSet presAssocID="{78024BC8-D111-4F73-A223-E92A0D0F60C1}" presName="parTx" presStyleLbl="revTx" presStyleIdx="2" presStyleCnt="6">
        <dgm:presLayoutVars>
          <dgm:chMax val="0"/>
          <dgm:chPref val="0"/>
        </dgm:presLayoutVars>
      </dgm:prSet>
      <dgm:spPr/>
    </dgm:pt>
    <dgm:pt modelId="{1B05BDAF-099F-4AB9-AF1A-B10C6EBAD062}" type="pres">
      <dgm:prSet presAssocID="{78024BC8-D111-4F73-A223-E92A0D0F60C1}" presName="desTx" presStyleLbl="revTx" presStyleIdx="3" presStyleCnt="6">
        <dgm:presLayoutVars/>
      </dgm:prSet>
      <dgm:spPr/>
    </dgm:pt>
    <dgm:pt modelId="{492C3C09-475C-44BB-A1F6-3A5DA3F28C45}" type="pres">
      <dgm:prSet presAssocID="{7C0599CF-6A77-43A2-AB23-7209E59CA402}" presName="sibTrans" presStyleCnt="0"/>
      <dgm:spPr/>
    </dgm:pt>
    <dgm:pt modelId="{38795A36-ED23-47F4-BA76-1C4111833BD0}" type="pres">
      <dgm:prSet presAssocID="{9CF278FE-C981-4D9E-AFE8-32BB453207E3}" presName="compNode" presStyleCnt="0"/>
      <dgm:spPr/>
    </dgm:pt>
    <dgm:pt modelId="{BA55C2F4-8C32-4C7E-A386-44F21B2F70A7}" type="pres">
      <dgm:prSet presAssocID="{9CF278FE-C981-4D9E-AFE8-32BB453207E3}" presName="bgRect" presStyleLbl="bgShp" presStyleIdx="2" presStyleCnt="3"/>
      <dgm:spPr/>
    </dgm:pt>
    <dgm:pt modelId="{E291DFC1-3C67-4A82-B641-CDA085E3B97C}" type="pres">
      <dgm:prSet presAssocID="{9CF278FE-C981-4D9E-AFE8-32BB453207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58251246-F7B7-486A-B768-B0037CA2DE41}" type="pres">
      <dgm:prSet presAssocID="{9CF278FE-C981-4D9E-AFE8-32BB453207E3}" presName="spaceRect" presStyleCnt="0"/>
      <dgm:spPr/>
    </dgm:pt>
    <dgm:pt modelId="{636276DB-1AE9-4D41-9E0B-D6D3DA935037}" type="pres">
      <dgm:prSet presAssocID="{9CF278FE-C981-4D9E-AFE8-32BB453207E3}" presName="parTx" presStyleLbl="revTx" presStyleIdx="4" presStyleCnt="6">
        <dgm:presLayoutVars>
          <dgm:chMax val="0"/>
          <dgm:chPref val="0"/>
        </dgm:presLayoutVars>
      </dgm:prSet>
      <dgm:spPr/>
    </dgm:pt>
    <dgm:pt modelId="{9337A006-AF12-4149-8BCC-D606FF523639}" type="pres">
      <dgm:prSet presAssocID="{9CF278FE-C981-4D9E-AFE8-32BB453207E3}" presName="desTx" presStyleLbl="revTx" presStyleIdx="5" presStyleCnt="6">
        <dgm:presLayoutVars/>
      </dgm:prSet>
      <dgm:spPr/>
    </dgm:pt>
  </dgm:ptLst>
  <dgm:cxnLst>
    <dgm:cxn modelId="{E3808A01-5971-4269-8F70-239340FBD801}" type="presOf" srcId="{8924E7C8-89A3-4F42-8177-AEBD3F290B6A}" destId="{F6A76CEC-2FB8-4B19-AAE1-EBEE418EA71F}" srcOrd="0" destOrd="1" presId="urn:microsoft.com/office/officeart/2018/2/layout/IconVerticalSolidList"/>
    <dgm:cxn modelId="{36ED9204-ADB8-4818-B9C3-4C3EA047B11C}" type="presOf" srcId="{D9D72877-B171-4A40-9DA4-D4699984D4E8}" destId="{695CBA20-C279-4C51-906F-3DE24F55AC04}" srcOrd="0" destOrd="0" presId="urn:microsoft.com/office/officeart/2018/2/layout/IconVerticalSolidList"/>
    <dgm:cxn modelId="{EB44200F-B9F1-46BE-A342-DF92B0B3B413}" srcId="{D9D72877-B171-4A40-9DA4-D4699984D4E8}" destId="{78024BC8-D111-4F73-A223-E92A0D0F60C1}" srcOrd="1" destOrd="0" parTransId="{83737079-2AED-47C1-A8A3-F9DACC37259D}" sibTransId="{7C0599CF-6A77-43A2-AB23-7209E59CA402}"/>
    <dgm:cxn modelId="{CF0C4F31-B4AB-4A04-BF3B-7BDC6891883D}" type="presOf" srcId="{8B2DCDB4-3254-4736-965D-910D7DC0D86A}" destId="{9337A006-AF12-4149-8BCC-D606FF523639}" srcOrd="0" destOrd="1" presId="urn:microsoft.com/office/officeart/2018/2/layout/IconVerticalSolidList"/>
    <dgm:cxn modelId="{A974E340-5720-4357-98AC-9F08072DC889}" srcId="{D9D72877-B171-4A40-9DA4-D4699984D4E8}" destId="{1A19B648-052D-4D3E-8F3A-94CF0CE38563}" srcOrd="0" destOrd="0" parTransId="{F4529EAF-175A-4CF0-9DC9-198C63A29EFB}" sibTransId="{467699F0-F644-49AA-A490-5F22D6B2DFCE}"/>
    <dgm:cxn modelId="{4A09DB47-E79B-4C58-8804-86A1B8342F32}" srcId="{78024BC8-D111-4F73-A223-E92A0D0F60C1}" destId="{E1F3EABF-5D6B-4E71-8936-FBD672905530}" srcOrd="1" destOrd="0" parTransId="{2A0FE961-2954-4EA5-A566-B2C6268D3F22}" sibTransId="{AE177CA6-462F-4CD4-B8A2-900B5060E547}"/>
    <dgm:cxn modelId="{92918F4C-2C89-4399-A2C0-9A8FC0D3CBB5}" srcId="{9CF278FE-C981-4D9E-AFE8-32BB453207E3}" destId="{9F87963D-D4E5-4932-827E-EBCAC6E334B3}" srcOrd="0" destOrd="0" parTransId="{259395DB-D6B9-41A1-8BFE-5883AC8A93AC}" sibTransId="{93CC3091-B600-4A66-9FCA-A89D491B7030}"/>
    <dgm:cxn modelId="{9F1F766D-A9E1-4285-B497-0D28AC97C312}" srcId="{78024BC8-D111-4F73-A223-E92A0D0F60C1}" destId="{67A3AECC-3D87-4965-90F6-365D0037232D}" srcOrd="0" destOrd="0" parTransId="{58ED62CA-80B4-4F22-A420-154FC057FC43}" sibTransId="{7AD7B6CE-5B09-4859-84DA-A776CC077381}"/>
    <dgm:cxn modelId="{1C436E77-48CF-4431-B19E-3EE1B86A6C2B}" type="presOf" srcId="{E1F3EABF-5D6B-4E71-8936-FBD672905530}" destId="{1B05BDAF-099F-4AB9-AF1A-B10C6EBAD062}" srcOrd="0" destOrd="1" presId="urn:microsoft.com/office/officeart/2018/2/layout/IconVerticalSolidList"/>
    <dgm:cxn modelId="{40C7728D-B2DE-4557-86D6-79A755B281A7}" srcId="{1A19B648-052D-4D3E-8F3A-94CF0CE38563}" destId="{6D636AC1-E228-4562-82E4-8A63CDCF7E52}" srcOrd="0" destOrd="0" parTransId="{8ECC8F72-90E9-4B17-A0AC-DDBA8493D25E}" sibTransId="{C40A30BC-EBB0-4B0C-A84F-4E9BD61E0AAB}"/>
    <dgm:cxn modelId="{59EF0490-0E34-4FE5-96B0-5F26DF758DC7}" type="presOf" srcId="{78024BC8-D111-4F73-A223-E92A0D0F60C1}" destId="{CBE660AC-40D5-43B4-9AFA-602E64F455CC}" srcOrd="0" destOrd="0" presId="urn:microsoft.com/office/officeart/2018/2/layout/IconVerticalSolidList"/>
    <dgm:cxn modelId="{46F178A2-DFF7-4209-BC16-1BA6FC017369}" type="presOf" srcId="{6D636AC1-E228-4562-82E4-8A63CDCF7E52}" destId="{F6A76CEC-2FB8-4B19-AAE1-EBEE418EA71F}" srcOrd="0" destOrd="0" presId="urn:microsoft.com/office/officeart/2018/2/layout/IconVerticalSolidList"/>
    <dgm:cxn modelId="{5E8432B0-ADFE-4F44-BE4C-3F286ABA4F55}" type="presOf" srcId="{9CF278FE-C981-4D9E-AFE8-32BB453207E3}" destId="{636276DB-1AE9-4D41-9E0B-D6D3DA935037}" srcOrd="0" destOrd="0" presId="urn:microsoft.com/office/officeart/2018/2/layout/IconVerticalSolidList"/>
    <dgm:cxn modelId="{C0D3D9BC-B36A-4A05-AE14-827EBF660955}" srcId="{D9D72877-B171-4A40-9DA4-D4699984D4E8}" destId="{9CF278FE-C981-4D9E-AFE8-32BB453207E3}" srcOrd="2" destOrd="0" parTransId="{40E61092-C130-4B17-B16A-B976EC007DEE}" sibTransId="{9A078154-C752-4121-8EC0-9370420B7823}"/>
    <dgm:cxn modelId="{5AAD3BC2-D052-4F85-9198-5FA48609D97F}" type="presOf" srcId="{67A3AECC-3D87-4965-90F6-365D0037232D}" destId="{1B05BDAF-099F-4AB9-AF1A-B10C6EBAD062}" srcOrd="0" destOrd="0" presId="urn:microsoft.com/office/officeart/2018/2/layout/IconVerticalSolidList"/>
    <dgm:cxn modelId="{551A2AC6-123E-44C0-9504-3E88E4EDBBA1}" srcId="{9CF278FE-C981-4D9E-AFE8-32BB453207E3}" destId="{8B2DCDB4-3254-4736-965D-910D7DC0D86A}" srcOrd="1" destOrd="0" parTransId="{A4AC331D-CE0C-46A4-93D6-754FD7B96024}" sibTransId="{1C3755A8-0558-4DB4-BA8F-93E391060833}"/>
    <dgm:cxn modelId="{968560E1-5728-4125-9151-91045D54D1EB}" type="presOf" srcId="{9F87963D-D4E5-4932-827E-EBCAC6E334B3}" destId="{9337A006-AF12-4149-8BCC-D606FF523639}" srcOrd="0" destOrd="0" presId="urn:microsoft.com/office/officeart/2018/2/layout/IconVerticalSolidList"/>
    <dgm:cxn modelId="{418121F3-53CC-4E90-AA2E-B7DD39A41B75}" type="presOf" srcId="{1A19B648-052D-4D3E-8F3A-94CF0CE38563}" destId="{5A5CC68F-105D-404C-B30B-764FC0383F13}" srcOrd="0" destOrd="0" presId="urn:microsoft.com/office/officeart/2018/2/layout/IconVerticalSolidList"/>
    <dgm:cxn modelId="{A9CE9DF7-442D-4ECB-B77D-A703E7345D34}" srcId="{1A19B648-052D-4D3E-8F3A-94CF0CE38563}" destId="{8924E7C8-89A3-4F42-8177-AEBD3F290B6A}" srcOrd="1" destOrd="0" parTransId="{D1954C89-30E7-4038-B741-07AF9FACB691}" sibTransId="{1415C2DE-881F-4536-9602-06A00D1CCB45}"/>
    <dgm:cxn modelId="{03C8718D-0538-4F80-AD38-0536CA33BE7A}" type="presParOf" srcId="{695CBA20-C279-4C51-906F-3DE24F55AC04}" destId="{90970C07-EA95-4A2D-847D-D4DC0554C876}" srcOrd="0" destOrd="0" presId="urn:microsoft.com/office/officeart/2018/2/layout/IconVerticalSolidList"/>
    <dgm:cxn modelId="{36E56E91-DC17-4191-80D7-55B46F425D68}" type="presParOf" srcId="{90970C07-EA95-4A2D-847D-D4DC0554C876}" destId="{DE8CA681-F702-4D76-A5AF-F78AD10FC9B0}" srcOrd="0" destOrd="0" presId="urn:microsoft.com/office/officeart/2018/2/layout/IconVerticalSolidList"/>
    <dgm:cxn modelId="{506E41EF-84FC-4FAF-B7FA-329068A7346D}" type="presParOf" srcId="{90970C07-EA95-4A2D-847D-D4DC0554C876}" destId="{078F74D9-3790-4D79-849D-1A0812E1CC0E}" srcOrd="1" destOrd="0" presId="urn:microsoft.com/office/officeart/2018/2/layout/IconVerticalSolidList"/>
    <dgm:cxn modelId="{7CF0D7A3-648F-493E-93D5-DB8D01CAD5B2}" type="presParOf" srcId="{90970C07-EA95-4A2D-847D-D4DC0554C876}" destId="{C35D91A0-6D85-4F4C-84D2-8D0DEBE41D6A}" srcOrd="2" destOrd="0" presId="urn:microsoft.com/office/officeart/2018/2/layout/IconVerticalSolidList"/>
    <dgm:cxn modelId="{51543B04-1CFD-4F50-9348-DC9DC768BB06}" type="presParOf" srcId="{90970C07-EA95-4A2D-847D-D4DC0554C876}" destId="{5A5CC68F-105D-404C-B30B-764FC0383F13}" srcOrd="3" destOrd="0" presId="urn:microsoft.com/office/officeart/2018/2/layout/IconVerticalSolidList"/>
    <dgm:cxn modelId="{7001934C-1E34-404E-B939-7CC4177BF22F}" type="presParOf" srcId="{90970C07-EA95-4A2D-847D-D4DC0554C876}" destId="{F6A76CEC-2FB8-4B19-AAE1-EBEE418EA71F}" srcOrd="4" destOrd="0" presId="urn:microsoft.com/office/officeart/2018/2/layout/IconVerticalSolidList"/>
    <dgm:cxn modelId="{2EF9C322-A5E3-413D-9669-4BFCFF712B6A}" type="presParOf" srcId="{695CBA20-C279-4C51-906F-3DE24F55AC04}" destId="{47E976F6-019E-48A6-A13A-C3E91F1698BB}" srcOrd="1" destOrd="0" presId="urn:microsoft.com/office/officeart/2018/2/layout/IconVerticalSolidList"/>
    <dgm:cxn modelId="{5A2A2963-FB15-4978-96FD-4AEEA008EF35}" type="presParOf" srcId="{695CBA20-C279-4C51-906F-3DE24F55AC04}" destId="{4A435B91-9110-4B23-91D1-448E31812903}" srcOrd="2" destOrd="0" presId="urn:microsoft.com/office/officeart/2018/2/layout/IconVerticalSolidList"/>
    <dgm:cxn modelId="{ADF0D5C1-5582-4358-9C95-0569126314C1}" type="presParOf" srcId="{4A435B91-9110-4B23-91D1-448E31812903}" destId="{115892E9-E896-4A6E-85CC-1C1A860D7103}" srcOrd="0" destOrd="0" presId="urn:microsoft.com/office/officeart/2018/2/layout/IconVerticalSolidList"/>
    <dgm:cxn modelId="{6F95C320-D27E-4FE3-BB0A-3600A0CA405B}" type="presParOf" srcId="{4A435B91-9110-4B23-91D1-448E31812903}" destId="{532685D6-15AB-4643-B259-BBFE72F3DF7C}" srcOrd="1" destOrd="0" presId="urn:microsoft.com/office/officeart/2018/2/layout/IconVerticalSolidList"/>
    <dgm:cxn modelId="{AB484F37-CCC7-4655-96DE-44ABA6325E4F}" type="presParOf" srcId="{4A435B91-9110-4B23-91D1-448E31812903}" destId="{B4F5B572-6C9D-4D05-A306-8CE23655D493}" srcOrd="2" destOrd="0" presId="urn:microsoft.com/office/officeart/2018/2/layout/IconVerticalSolidList"/>
    <dgm:cxn modelId="{F7413C2E-3C17-4A2A-9BD9-4CB5C6654D36}" type="presParOf" srcId="{4A435B91-9110-4B23-91D1-448E31812903}" destId="{CBE660AC-40D5-43B4-9AFA-602E64F455CC}" srcOrd="3" destOrd="0" presId="urn:microsoft.com/office/officeart/2018/2/layout/IconVerticalSolidList"/>
    <dgm:cxn modelId="{6999F3D0-DED6-454A-9DF1-E44000F183A8}" type="presParOf" srcId="{4A435B91-9110-4B23-91D1-448E31812903}" destId="{1B05BDAF-099F-4AB9-AF1A-B10C6EBAD062}" srcOrd="4" destOrd="0" presId="urn:microsoft.com/office/officeart/2018/2/layout/IconVerticalSolidList"/>
    <dgm:cxn modelId="{59C64FE7-92DD-4E38-9509-1B04EA87BAA0}" type="presParOf" srcId="{695CBA20-C279-4C51-906F-3DE24F55AC04}" destId="{492C3C09-475C-44BB-A1F6-3A5DA3F28C45}" srcOrd="3" destOrd="0" presId="urn:microsoft.com/office/officeart/2018/2/layout/IconVerticalSolidList"/>
    <dgm:cxn modelId="{CFD4FC27-BBC9-45A2-82A8-9FEB87533417}" type="presParOf" srcId="{695CBA20-C279-4C51-906F-3DE24F55AC04}" destId="{38795A36-ED23-47F4-BA76-1C4111833BD0}" srcOrd="4" destOrd="0" presId="urn:microsoft.com/office/officeart/2018/2/layout/IconVerticalSolidList"/>
    <dgm:cxn modelId="{E5F5B779-D61A-4158-8C34-40F8EC7E8667}" type="presParOf" srcId="{38795A36-ED23-47F4-BA76-1C4111833BD0}" destId="{BA55C2F4-8C32-4C7E-A386-44F21B2F70A7}" srcOrd="0" destOrd="0" presId="urn:microsoft.com/office/officeart/2018/2/layout/IconVerticalSolidList"/>
    <dgm:cxn modelId="{70C52162-BB85-42F8-A5B6-161C22A84866}" type="presParOf" srcId="{38795A36-ED23-47F4-BA76-1C4111833BD0}" destId="{E291DFC1-3C67-4A82-B641-CDA085E3B97C}" srcOrd="1" destOrd="0" presId="urn:microsoft.com/office/officeart/2018/2/layout/IconVerticalSolidList"/>
    <dgm:cxn modelId="{9B9638BC-37BE-4E9B-9DDB-4A862850724A}" type="presParOf" srcId="{38795A36-ED23-47F4-BA76-1C4111833BD0}" destId="{58251246-F7B7-486A-B768-B0037CA2DE41}" srcOrd="2" destOrd="0" presId="urn:microsoft.com/office/officeart/2018/2/layout/IconVerticalSolidList"/>
    <dgm:cxn modelId="{24CC39A2-FA5B-471C-B4BE-D1B1D2962D9A}" type="presParOf" srcId="{38795A36-ED23-47F4-BA76-1C4111833BD0}" destId="{636276DB-1AE9-4D41-9E0B-D6D3DA935037}" srcOrd="3" destOrd="0" presId="urn:microsoft.com/office/officeart/2018/2/layout/IconVerticalSolidList"/>
    <dgm:cxn modelId="{EB1C16BF-DFB6-4D36-8C91-7C6CFA179C8A}" type="presParOf" srcId="{38795A36-ED23-47F4-BA76-1C4111833BD0}" destId="{9337A006-AF12-4149-8BCC-D606FF52363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CA681-F702-4D76-A5AF-F78AD10FC9B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F74D9-3790-4D79-849D-1A0812E1CC0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CC68F-105D-404C-B30B-764FC0383F13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Rise in home cooking:</a:t>
          </a:r>
          <a:endParaRPr lang="en-US" sz="2500" kern="1200" dirty="0"/>
        </a:p>
      </dsp:txBody>
      <dsp:txXfrm>
        <a:off x="1435590" y="531"/>
        <a:ext cx="4732020" cy="1242935"/>
      </dsp:txXfrm>
    </dsp:sp>
    <dsp:sp modelId="{F6A76CEC-2FB8-4B19-AAE1-EBEE418EA71F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</a:t>
          </a:r>
          <a:r>
            <a:rPr lang="en-US" sz="1500" i="0" kern="1200" baseline="0" dirty="0"/>
            <a:t> 4% increase among educated women and a 14% increase among men [1].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 dirty="0"/>
            <a:t>Home cooking increased by 42%, with 60% continuing this habit post-lockdown [2].</a:t>
          </a:r>
          <a:endParaRPr lang="en-US" sz="1500" kern="1200" dirty="0"/>
        </a:p>
      </dsp:txBody>
      <dsp:txXfrm>
        <a:off x="6167610" y="531"/>
        <a:ext cx="4347989" cy="1242935"/>
      </dsp:txXfrm>
    </dsp:sp>
    <dsp:sp modelId="{115892E9-E896-4A6E-85CC-1C1A860D710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85D6-15AB-4643-B259-BBFE72F3DF7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660AC-40D5-43B4-9AFA-602E64F455CC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/>
            <a:t>Takeaways as a common alternative:</a:t>
          </a:r>
          <a:endParaRPr lang="en-US" sz="2500" kern="1200"/>
        </a:p>
      </dsp:txBody>
      <dsp:txXfrm>
        <a:off x="1435590" y="1554201"/>
        <a:ext cx="4732020" cy="1242935"/>
      </dsp:txXfrm>
    </dsp:sp>
    <dsp:sp modelId="{1B05BDAF-099F-4AB9-AF1A-B10C6EBAD062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Higher consumption in higher-income households [3].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New Zealand show takeaways have high energy content and low nutritional quality[4].</a:t>
          </a:r>
          <a:endParaRPr lang="en-US" sz="1500" kern="1200"/>
        </a:p>
      </dsp:txBody>
      <dsp:txXfrm>
        <a:off x="6167610" y="1554201"/>
        <a:ext cx="4347989" cy="1242935"/>
      </dsp:txXfrm>
    </dsp:sp>
    <dsp:sp modelId="{BA55C2F4-8C32-4C7E-A386-44F21B2F70A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1DFC1-3C67-4A82-B641-CDA085E3B97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276DB-1AE9-4D41-9E0B-D6D3DA93503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/>
            <a:t>Cultural importance of home cooking in Ireland:</a:t>
          </a:r>
          <a:endParaRPr lang="en-US" sz="2500" kern="1200"/>
        </a:p>
      </dsp:txBody>
      <dsp:txXfrm>
        <a:off x="1435590" y="3107870"/>
        <a:ext cx="4732020" cy="1242935"/>
      </dsp:txXfrm>
    </dsp:sp>
    <dsp:sp modelId="{9337A006-AF12-4149-8BCC-D606FF523639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75% of Irish parents learned cooking skills from their mother [5].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Home cooking connects families to their food [6].</a:t>
          </a:r>
          <a:endParaRPr lang="en-US" sz="1500" kern="1200"/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6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0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65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7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6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9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0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0" r:id="rId5"/>
    <p:sldLayoutId id="2147483765" r:id="rId6"/>
    <p:sldLayoutId id="2147483761" r:id="rId7"/>
    <p:sldLayoutId id="2147483762" r:id="rId8"/>
    <p:sldLayoutId id="2147483763" r:id="rId9"/>
    <p:sldLayoutId id="2147483764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8/00070701211252110" TargetMode="External"/><Relationship Id="rId3" Type="http://schemas.openxmlformats.org/officeDocument/2006/relationships/hyperlink" Target="https://www.sciencedirect.com/science/article/pii/S0195666321006504" TargetMode="External"/><Relationship Id="rId7" Type="http://schemas.openxmlformats.org/officeDocument/2006/relationships/hyperlink" Target="https://www.emerald.com/insight/content/doi/10.1108/BFJ-09-2016-0440/full/html" TargetMode="External"/><Relationship Id="rId2" Type="http://schemas.openxmlformats.org/officeDocument/2006/relationships/hyperlink" Target="https://link.springer.com/article/10.1186/s12937-018-0347-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8/BFJ-09-2016-0440" TargetMode="External"/><Relationship Id="rId5" Type="http://schemas.openxmlformats.org/officeDocument/2006/relationships/hyperlink" Target="https://www.mdpi.com/2072-6643/14/21/4567" TargetMode="External"/><Relationship Id="rId4" Type="http://schemas.openxmlformats.org/officeDocument/2006/relationships/hyperlink" Target="https://www.sciencedirect.com/science/article/abs/pii/S0195666307004308" TargetMode="External"/><Relationship Id="rId9" Type="http://schemas.openxmlformats.org/officeDocument/2006/relationships/hyperlink" Target="https://www.emerald.com/insight/content/doi/10.1108/00070701211252110/full/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Arc 207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4A148-9D95-FA31-304D-D2D2732AA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2322864"/>
            <a:ext cx="5491090" cy="2387600"/>
          </a:xfrm>
        </p:spPr>
        <p:txBody>
          <a:bodyPr anchor="b">
            <a:normAutofit/>
          </a:bodyPr>
          <a:lstStyle/>
          <a:p>
            <a:pPr algn="l"/>
            <a:r>
              <a:rPr lang="en-IE" dirty="0"/>
              <a:t>EASYCHEF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9F0B7-7109-DC76-D8EA-46A3976B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4802538"/>
            <a:ext cx="5491090" cy="1411993"/>
          </a:xfrm>
        </p:spPr>
        <p:txBody>
          <a:bodyPr anchor="t">
            <a:normAutofit/>
          </a:bodyPr>
          <a:lstStyle/>
          <a:p>
            <a:pPr algn="l"/>
            <a:r>
              <a:rPr lang="en-IE" b="1" dirty="0"/>
              <a:t>Ronan Green</a:t>
            </a:r>
          </a:p>
          <a:p>
            <a:pPr algn="l"/>
            <a:r>
              <a:rPr lang="en-IE" dirty="0"/>
              <a:t>Recipe Generator Mobile App</a:t>
            </a:r>
          </a:p>
        </p:txBody>
      </p:sp>
      <p:pic>
        <p:nvPicPr>
          <p:cNvPr id="2054" name="Picture 6" descr="Chef PNG Images Transparent Free Download - PNG Mart">
            <a:extLst>
              <a:ext uri="{FF2B5EF4-FFF2-40B4-BE49-F238E27FC236}">
                <a16:creationId xmlns:a16="http://schemas.microsoft.com/office/drawing/2014/main" id="{5D6DB430-FA7F-1FF2-3ECD-C113F3D6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654567"/>
            <a:ext cx="5169282" cy="531545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207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1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B126F690-1504-2C72-ACD8-88D240A5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2DB94-BCC0-67C3-E203-8E05D8B3A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IE" sz="54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075AE-B507-6D8D-FBF9-17046FCCD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0375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4257-C78A-5328-C41F-565B680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References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4397-116E-42A8-01BF-3DB45162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[1]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Taillie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L.S. (2018).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Who’s cooking? Trends in US home food preparation by gender, education, and race/ethnicity from 2003 to 2016. </a:t>
            </a:r>
            <a:r>
              <a:rPr lang="fr-F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Nutrition Journal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17(1).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://doi.org/10.1186/s12937-018-0347-9.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/>
              </a:rPr>
              <a:t>https://link.springer.com/article/10.1186/s12937-018-0347-9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[2]  Sarda, B.,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Delamaire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C., Serry, A.-J. and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Ducrot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P. (2022). Changes in home cooking and culinary practices among the French population during the COVID-19 lockdown. </a:t>
            </a:r>
            <a:r>
              <a:rPr lang="en-I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Appetite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168, p.105743.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://doi.org/10.1016/j.appet.2021.105743.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https://www.sciencedirect.com/science/article/pii/S0195666321006504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[3] 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Turrell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G. and Giskes, K. (2008). Socioeconomic disadvantage and the purchase of takeaway food: A multilevel analysis. </a:t>
            </a:r>
            <a:r>
              <a:rPr lang="fr-F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Appetite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51(1), pp.69–81.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://doi.org/10.1016/j.appet.2007.12.002.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https://www.sciencedirect.com/science/article/abs/pii/S0195666307004308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[4] 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Mahawar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N., Jia, S.S., Korai, A., Wang, C., Allman-Farinelli, M., Chan, V.,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Raeside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R.,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Phongsavan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P.,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Redfern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J., Gibson, A.A., Partridge, S.R. and Roy, R. (2022).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Unhealthy Food at Your Fingertips: Cross-Sectional Analysis of the Nutritional Quality of Restaurants and Takeaway Outlets on an Online Food Delivery Platform in New Zealand. </a:t>
            </a:r>
            <a:r>
              <a:rPr lang="fr-F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Nutrients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14(21), p.4567.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https://www.mdpi.com/2072-6643/14/21/4567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https://www.mdpi.com/2072-6643/14/21/4567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[5] 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McCloat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A., Mooney, E., &amp; Hollywood, L. E. (2017). Have Irish parents put cooking on the back burner? An Island of Ireland study of the food skills, cooking confidence and practices of parents. </a:t>
            </a:r>
            <a:r>
              <a:rPr lang="en-I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British Food Journal, 119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(5), 992-1002.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/>
              </a:rPr>
              <a:t>https://doi.org/10.1108/BFJ-09-2016-0440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7"/>
              </a:rPr>
              <a:t>https://www.emerald.com/insight/content/doi/10.1108/BFJ-09-2016-0440/full/html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[6] Simmons, D., &amp; Chapman, G. E. (2012). The significance of home cooking within families. *British Food Journal, 114*(8), 1184-1195.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8"/>
              </a:rPr>
              <a:t>https://doi.org/10.1108/00070701211252110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9"/>
              </a:rPr>
              <a:t>https://www.emerald.com/insight/content/doi/10.1108/00070701211252110/full/html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381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34- The secret to an effective presentation introduction - Part 1 - Out ...">
            <a:extLst>
              <a:ext uri="{FF2B5EF4-FFF2-40B4-BE49-F238E27FC236}">
                <a16:creationId xmlns:a16="http://schemas.microsoft.com/office/drawing/2014/main" id="{F76256D1-D6C3-C8CE-7F29-94C62F7B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b="19911"/>
          <a:stretch/>
        </p:blipFill>
        <p:spPr bwMode="auto">
          <a:xfrm>
            <a:off x="20" y="-8466"/>
            <a:ext cx="12191980" cy="68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8CFB-7FF3-D8FA-C6DB-80804F3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711F-1B30-DD96-A01E-3953B1F8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622275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Application Overview</a:t>
            </a:r>
          </a:p>
          <a:p>
            <a:r>
              <a:rPr lang="en-IE" dirty="0">
                <a:solidFill>
                  <a:srgbClr val="FFFFFF"/>
                </a:solidFill>
              </a:rPr>
              <a:t>Problem Statement</a:t>
            </a:r>
          </a:p>
          <a:p>
            <a:r>
              <a:rPr lang="en-IE" dirty="0">
                <a:solidFill>
                  <a:srgbClr val="FFFFFF"/>
                </a:solidFill>
              </a:rPr>
              <a:t>Value Proposition</a:t>
            </a:r>
          </a:p>
          <a:p>
            <a:r>
              <a:rPr lang="en-IE" dirty="0">
                <a:solidFill>
                  <a:srgbClr val="FFFFFF"/>
                </a:solidFill>
              </a:rPr>
              <a:t>Target Market</a:t>
            </a:r>
          </a:p>
          <a:p>
            <a:r>
              <a:rPr lang="en-IE" dirty="0">
                <a:solidFill>
                  <a:srgbClr val="FFFFFF"/>
                </a:solidFill>
              </a:rPr>
              <a:t>Research</a:t>
            </a:r>
          </a:p>
          <a:p>
            <a:r>
              <a:rPr lang="en-IE" dirty="0">
                <a:solidFill>
                  <a:srgbClr val="FFFFFF"/>
                </a:solidFill>
              </a:rPr>
              <a:t>Features</a:t>
            </a:r>
          </a:p>
          <a:p>
            <a:r>
              <a:rPr lang="en-IE" dirty="0">
                <a:solidFill>
                  <a:srgbClr val="FFFFFF"/>
                </a:solidFill>
              </a:rPr>
              <a:t>Conclusion</a:t>
            </a:r>
          </a:p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9225" name="Arc 92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7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B1E25-9F5E-185A-3BA2-3C7E99DF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IE"/>
              <a:t>Application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1D4C-2558-8F75-254C-8FA89D709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ses AI and Machine Learning to simplify meal prep and cooking.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Ingredient Identification.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generates recipes and shopping lists from user's food trends.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Simplify cooking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 time in preparation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ingredient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utilisation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sz="1100" dirty="0"/>
          </a:p>
        </p:txBody>
      </p:sp>
      <p:pic>
        <p:nvPicPr>
          <p:cNvPr id="3074" name="Picture 2" descr="Take a peek inside my refrigerator - Lemon Grove Lane">
            <a:extLst>
              <a:ext uri="{FF2B5EF4-FFF2-40B4-BE49-F238E27FC236}">
                <a16:creationId xmlns:a16="http://schemas.microsoft.com/office/drawing/2014/main" id="{54A768A7-A049-7AE4-6E65-FBF47466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114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9" name="Rectangle 411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8" name="Picture 12" descr="figure 1">
            <a:extLst>
              <a:ext uri="{FF2B5EF4-FFF2-40B4-BE49-F238E27FC236}">
                <a16:creationId xmlns:a16="http://schemas.microsoft.com/office/drawing/2014/main" id="{B19916BD-1927-25C8-8B20-A367F8C5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522" y="1984442"/>
            <a:ext cx="5850090" cy="350194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3" name="Arc 412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03BFA-8DE8-52FB-899C-80C4FAC2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E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B95938-CDAC-2728-F790-3CA3644A7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84443"/>
            <a:ext cx="5257800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Busy Schedules.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Rise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in home cooking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Takeaways remain popular.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Significant to </a:t>
            </a: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rish cultural heritage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D8ACD3D-3503-AC4C-B20B-D345AF95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45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C804F-92C4-D52C-3C5A-A5DE693B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Value Proposition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DCD99B-E7F4-3E5C-56A2-03A8BB46D9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implifies meal planning.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Optimises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ingredients usage.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Suggests healthier option.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Facilitates: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Creation of 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hopping lists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Finding new recipes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127" name="Picture 7" descr="Healthy Foods High in Antioxidants | Cookist.com">
            <a:extLst>
              <a:ext uri="{FF2B5EF4-FFF2-40B4-BE49-F238E27FC236}">
                <a16:creationId xmlns:a16="http://schemas.microsoft.com/office/drawing/2014/main" id="{59A10158-94EF-8E4F-2209-16C3E8F88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r="22605" b="-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3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94A34-48A9-C324-36E9-1D2137D0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FCE-7B9E-8EEB-4113-539E2B16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EasyChef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will target:</a:t>
            </a:r>
          </a:p>
          <a:p>
            <a:pPr lvl="1"/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indivudals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limited time</a:t>
            </a:r>
          </a:p>
          <a:p>
            <a:pPr lvl="1"/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Students on a budget</a:t>
            </a:r>
          </a:p>
          <a:p>
            <a:pPr lvl="1"/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Health-oriented individuals</a:t>
            </a:r>
          </a:p>
          <a:p>
            <a:pPr lvl="1"/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seeking ease in cooking</a:t>
            </a:r>
          </a:p>
          <a:p>
            <a:pPr marL="457200" lvl="1" indent="0">
              <a:buNone/>
            </a:pP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 attract:</a:t>
            </a:r>
          </a:p>
          <a:p>
            <a:pPr lvl="1"/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 who want to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minimise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food waste</a:t>
            </a:r>
          </a:p>
          <a:p>
            <a:pPr lvl="1"/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 searching for new, easy recipes</a:t>
            </a:r>
          </a:p>
          <a:p>
            <a:endParaRPr lang="en-IE" sz="1800" dirty="0"/>
          </a:p>
        </p:txBody>
      </p:sp>
      <p:pic>
        <p:nvPicPr>
          <p:cNvPr id="6146" name="Picture 2" descr="Where to find recipes, and two quick meals | Unite Students">
            <a:extLst>
              <a:ext uri="{FF2B5EF4-FFF2-40B4-BE49-F238E27FC236}">
                <a16:creationId xmlns:a16="http://schemas.microsoft.com/office/drawing/2014/main" id="{29A15913-05F2-655E-118E-DE552218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6997" b="-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3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0208-45E3-B65A-DD21-5A61C261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7" name="Rectangle 1">
            <a:extLst>
              <a:ext uri="{FF2B5EF4-FFF2-40B4-BE49-F238E27FC236}">
                <a16:creationId xmlns:a16="http://schemas.microsoft.com/office/drawing/2014/main" id="{B605452E-96B9-D95A-8A69-2A38849CC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41204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31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10 Smart Kitchen Appliances That Will Change The Way You Cook | Best ...">
            <a:extLst>
              <a:ext uri="{FF2B5EF4-FFF2-40B4-BE49-F238E27FC236}">
                <a16:creationId xmlns:a16="http://schemas.microsoft.com/office/drawing/2014/main" id="{9BFBDE4C-5555-0347-02BA-691B2064A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/>
          <a:stretch/>
        </p:blipFill>
        <p:spPr bwMode="auto">
          <a:xfrm>
            <a:off x="20" y="-8466"/>
            <a:ext cx="12191980" cy="68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433D8-ABC6-FADA-FFA7-E08E7BFE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DF3-E1D9-EBF5-7524-257B0B608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r>
              <a:rPr lang="en-US" sz="20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EasyChef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offers a variety of core features to streamline cooking and meal planning.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features include:</a:t>
            </a:r>
          </a:p>
          <a:p>
            <a:pPr lvl="1"/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Ingredient identification through image recognition</a:t>
            </a:r>
          </a:p>
          <a:p>
            <a:pPr lvl="1"/>
            <a:r>
              <a:rPr lang="en-US" sz="20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Personalised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recipe recommendations</a:t>
            </a:r>
          </a:p>
          <a:p>
            <a:pPr lvl="1"/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Shopping list creation</a:t>
            </a:r>
          </a:p>
          <a:p>
            <a:pPr lvl="1"/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Barcode scanning</a:t>
            </a:r>
          </a:p>
          <a:p>
            <a:pPr lvl="1"/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Healthy alternative suggestions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Chatbot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profile for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customisation</a:t>
            </a:r>
            <a:endParaRPr lang="en-US" sz="2000" b="0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7177" name="Arc 717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2" name="Rectangle 820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1BCC3-A981-A9E5-3E5B-128A7D61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IE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B35799-0D22-F783-7D63-0BBD907871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87502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 err="1">
                <a:latin typeface="Arial" panose="020B0604020202020204" pitchFamily="34" charset="0"/>
              </a:rPr>
              <a:t>EasyChef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is a meal planning application that uses AI and machine learning for daily convenience.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include: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Image recognition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Personalised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recipes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Ingredient management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an easy-to-use solution for cooking.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Offers a new meal preparation approach for: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Busy people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Students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Home cooks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197" name="Picture 5" descr="Cooked Food · Free Stock Photo">
            <a:extLst>
              <a:ext uri="{FF2B5EF4-FFF2-40B4-BE49-F238E27FC236}">
                <a16:creationId xmlns:a16="http://schemas.microsoft.com/office/drawing/2014/main" id="{FFCFFEE7-BA93-021D-27B0-2F515043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8" r="12056" b="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2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283214E9BE44C91F937894DD612A6" ma:contentTypeVersion="9" ma:contentTypeDescription="Create a new document." ma:contentTypeScope="" ma:versionID="07fa7b016c2d211ab3326011b6060a4b">
  <xsd:schema xmlns:xsd="http://www.w3.org/2001/XMLSchema" xmlns:xs="http://www.w3.org/2001/XMLSchema" xmlns:p="http://schemas.microsoft.com/office/2006/metadata/properties" xmlns:ns3="d771323b-a791-478d-9b6d-73d514b85121" xmlns:ns4="26d13681-40f3-45ef-a4bd-75e70b9e3c47" targetNamespace="http://schemas.microsoft.com/office/2006/metadata/properties" ma:root="true" ma:fieldsID="fe256f056051330a41d7ac81b85672d0" ns3:_="" ns4:_="">
    <xsd:import namespace="d771323b-a791-478d-9b6d-73d514b85121"/>
    <xsd:import namespace="26d13681-40f3-45ef-a4bd-75e70b9e3c4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1323b-a791-478d-9b6d-73d514b85121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d13681-40f3-45ef-a4bd-75e70b9e3c4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71323b-a791-478d-9b6d-73d514b85121" xsi:nil="true"/>
  </documentManagement>
</p:properties>
</file>

<file path=customXml/itemProps1.xml><?xml version="1.0" encoding="utf-8"?>
<ds:datastoreItem xmlns:ds="http://schemas.openxmlformats.org/officeDocument/2006/customXml" ds:itemID="{291ED1E5-704E-4BA6-B403-74604BCA0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1323b-a791-478d-9b6d-73d514b85121"/>
    <ds:schemaRef ds:uri="26d13681-40f3-45ef-a4bd-75e70b9e3c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6C244-49D8-42C4-9868-9369C8684D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BA72BD-073F-4843-961E-22715F2EB3B1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6d13681-40f3-45ef-a4bd-75e70b9e3c47"/>
    <ds:schemaRef ds:uri="d771323b-a791-478d-9b6d-73d514b8512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816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Aharoni</vt:lpstr>
      <vt:lpstr>Aptos</vt:lpstr>
      <vt:lpstr>Arial</vt:lpstr>
      <vt:lpstr>Avenir Next LT Pro</vt:lpstr>
      <vt:lpstr>Calibri</vt:lpstr>
      <vt:lpstr>ShapesVTI</vt:lpstr>
      <vt:lpstr>EASYCHEF</vt:lpstr>
      <vt:lpstr>Introduction</vt:lpstr>
      <vt:lpstr>Application Overview</vt:lpstr>
      <vt:lpstr>Problem Statement</vt:lpstr>
      <vt:lpstr>Value Proposition</vt:lpstr>
      <vt:lpstr>Target Market</vt:lpstr>
      <vt:lpstr>Research</vt:lpstr>
      <vt:lpstr>Features</vt:lpstr>
      <vt:lpstr>Conclusion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C00270395) Ronan Green</dc:creator>
  <cp:lastModifiedBy>(Student  C00270395) Ronan Green</cp:lastModifiedBy>
  <cp:revision>6</cp:revision>
  <dcterms:created xsi:type="dcterms:W3CDTF">2024-10-24T17:41:11Z</dcterms:created>
  <dcterms:modified xsi:type="dcterms:W3CDTF">2024-11-11T09:20:29Z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0x010100306283214E9BE44C91F937894DD612A6</vt:lpwstr>
  </property>
</Properties>
</file>